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3" r:id="rId2"/>
    <p:sldId id="314" r:id="rId3"/>
    <p:sldId id="315" r:id="rId4"/>
    <p:sldId id="316" r:id="rId5"/>
    <p:sldId id="317" r:id="rId6"/>
    <p:sldId id="318" r:id="rId7"/>
    <p:sldId id="320" r:id="rId8"/>
    <p:sldId id="321" r:id="rId9"/>
    <p:sldId id="322" r:id="rId10"/>
    <p:sldId id="323" r:id="rId11"/>
    <p:sldId id="290" r:id="rId12"/>
    <p:sldId id="325" r:id="rId13"/>
    <p:sldId id="288" r:id="rId14"/>
    <p:sldId id="289" r:id="rId15"/>
    <p:sldId id="324" r:id="rId16"/>
    <p:sldId id="308" r:id="rId17"/>
    <p:sldId id="309" r:id="rId18"/>
    <p:sldId id="310" r:id="rId19"/>
    <p:sldId id="311" r:id="rId20"/>
    <p:sldId id="312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60" r:id="rId38"/>
    <p:sldId id="281" r:id="rId39"/>
    <p:sldId id="258" r:id="rId40"/>
    <p:sldId id="259" r:id="rId41"/>
    <p:sldId id="280" r:id="rId42"/>
    <p:sldId id="282" r:id="rId43"/>
    <p:sldId id="283" r:id="rId44"/>
    <p:sldId id="284" r:id="rId45"/>
    <p:sldId id="262" r:id="rId46"/>
    <p:sldId id="285" r:id="rId47"/>
    <p:sldId id="286" r:id="rId48"/>
    <p:sldId id="287" r:id="rId49"/>
    <p:sldId id="326" r:id="rId50"/>
    <p:sldId id="327" r:id="rId51"/>
    <p:sldId id="328" r:id="rId52"/>
    <p:sldId id="330" r:id="rId53"/>
    <p:sldId id="329" r:id="rId54"/>
    <p:sldId id="319" r:id="rId55"/>
    <p:sldId id="278" r:id="rId56"/>
  </p:sldIdLst>
  <p:sldSz cx="18288000" cy="10287000"/>
  <p:notesSz cx="6858000" cy="9144000"/>
  <p:embeddedFontLst>
    <p:embeddedFont>
      <p:font typeface="Bebas Neue Bold" panose="020B0604020202020204" charset="0"/>
      <p:regular r:id="rId57"/>
    </p:embeddedFont>
    <p:embeddedFont>
      <p:font typeface="DejaVu Serif Bold" panose="020B0604020202020204" charset="0"/>
      <p:regular r:id="rId58"/>
    </p:embeddedFont>
    <p:embeddedFont>
      <p:font typeface="HGPMinchoE" panose="02020800000000000000" pitchFamily="18" charset="-128"/>
      <p:regular r:id="rId59"/>
    </p:embeddedFont>
    <p:embeddedFont>
      <p:font typeface="Noto Sans" panose="020B0502040504020204" pitchFamily="34" charset="0"/>
      <p:regular r:id="rId60"/>
      <p:bold r:id="rId61"/>
      <p:italic r:id="rId62"/>
      <p:boldItalic r:id="rId63"/>
    </p:embeddedFont>
    <p:embeddedFont>
      <p:font typeface="Noto Sans Bold" panose="020B0802040504020204" pitchFamily="34" charset="0"/>
      <p:regular r:id="rId64"/>
      <p:bold r:id="rId65"/>
    </p:embeddedFont>
    <p:embeddedFont>
      <p:font typeface="Noto Serif Display Black" panose="020B0604020202020204"/>
      <p:regular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F01D26-A43B-441D-B212-FF2540DFAEBC}">
          <p14:sldIdLst/>
        </p14:section>
        <p14:section name="Default Section" id="{D0DF8EED-9C86-47C5-B0A6-C1B2913F53D3}">
          <p14:sldIdLst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290"/>
            <p14:sldId id="325"/>
            <p14:sldId id="288"/>
            <p14:sldId id="289"/>
            <p14:sldId id="324"/>
            <p14:sldId id="308"/>
            <p14:sldId id="309"/>
            <p14:sldId id="310"/>
            <p14:sldId id="311"/>
            <p14:sldId id="312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60"/>
            <p14:sldId id="281"/>
            <p14:sldId id="258"/>
            <p14:sldId id="259"/>
            <p14:sldId id="280"/>
            <p14:sldId id="282"/>
            <p14:sldId id="283"/>
            <p14:sldId id="284"/>
            <p14:sldId id="262"/>
            <p14:sldId id="285"/>
            <p14:sldId id="286"/>
            <p14:sldId id="287"/>
            <p14:sldId id="326"/>
            <p14:sldId id="327"/>
            <p14:sldId id="328"/>
            <p14:sldId id="330"/>
            <p14:sldId id="329"/>
            <p14:sldId id="31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5DFA6-FDB6-40DB-BF17-7C33307DCF61}" v="1060" dt="2023-11-26T18:15:54.544"/>
    <p1510:client id="{7C76671B-71B2-434B-B226-8686EC84F0D3}" v="18" dt="2023-11-27T02:52:50.579"/>
    <p1510:client id="{E6C345B0-4310-4E64-A2FB-EF3FE31B1CD3}" v="17" dt="2023-11-26T17:23:43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advertisement with a cup and a mug of coffee&#10;&#10;Description automatically generated">
            <a:extLst>
              <a:ext uri="{FF2B5EF4-FFF2-40B4-BE49-F238E27FC236}">
                <a16:creationId xmlns:a16="http://schemas.microsoft.com/office/drawing/2014/main" id="{40F8307A-4DDF-0C8B-9391-AC472C6C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" y="172"/>
            <a:ext cx="18373128" cy="10283251"/>
          </a:xfrm>
          <a:prstGeom prst="rect">
            <a:avLst/>
          </a:prstGeom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5983C411-89E7-B6A4-BDA2-F20F30916C5C}"/>
              </a:ext>
            </a:extLst>
          </p:cNvPr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8938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Size and organization chart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72937" y="1300808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5000">
                <a:solidFill>
                  <a:srgbClr val="F79646"/>
                </a:solidFill>
                <a:latin typeface="Noto Sans Bold"/>
                <a:ea typeface="Noto Sans Bold"/>
                <a:cs typeface="Noto Sans Bold"/>
              </a:rPr>
              <a:t>Organization chart</a:t>
            </a:r>
            <a:endParaRPr lang="en-US" sz="5000" b="0" i="0" u="none" strike="noStrike" kern="1200" cap="none" spc="0" normalizeH="0" baseline="0" noProof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Noto Sans Bold"/>
              <a:ea typeface="Noto Sans Bold"/>
              <a:cs typeface="Noto Sans Bold"/>
            </a:endParaRPr>
          </a:p>
        </p:txBody>
      </p:sp>
      <p:pic>
        <p:nvPicPr>
          <p:cNvPr id="6" name="Picture 5" descr="Highlands Coffee - YouTube">
            <a:extLst>
              <a:ext uri="{FF2B5EF4-FFF2-40B4-BE49-F238E27FC236}">
                <a16:creationId xmlns:a16="http://schemas.microsoft.com/office/drawing/2014/main" id="{A788BEAA-CB04-22F5-BF6B-D9C809326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249" y="2331378"/>
            <a:ext cx="9919503" cy="66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  <a:ea typeface="Noto Sans Bold"/>
                <a:cs typeface="Noto Sans Bold"/>
              </a:rPr>
              <a:t>Business Area/Function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  <a:defRPr/>
            </a:pPr>
            <a:r>
              <a:rPr lang="en-US" sz="4500" spc="995">
                <a:solidFill>
                  <a:srgbClr val="FFFFFF"/>
                </a:solidFill>
                <a:latin typeface="Open Sans"/>
              </a:rPr>
              <a:t>Main Business Area:</a:t>
            </a:r>
            <a:endParaRPr kumimoji="0" lang="en-US" sz="4500" b="0" i="0" u="none" strike="noStrike" kern="1200" cap="none" spc="99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087799"/>
            <a:ext cx="56388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Coffee and Beverage Sales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454789"/>
            <a:ext cx="132588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Sustainability an Sourcing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400" y="4833153"/>
            <a:ext cx="653323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Customer Experience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  <a:ea typeface="Noto Sans Bold"/>
                <a:cs typeface="Noto Sans Bold"/>
              </a:rPr>
              <a:t>Business Area/Function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  <a:defRPr/>
            </a:pPr>
            <a:r>
              <a:rPr lang="en-US" sz="4500" spc="995">
                <a:solidFill>
                  <a:srgbClr val="FFFFFF"/>
                </a:solidFill>
                <a:latin typeface="Open Sans"/>
              </a:rPr>
              <a:t>Function Alignment:</a:t>
            </a:r>
            <a:endParaRPr kumimoji="0" lang="en-US" sz="4500" b="0" i="0" u="none" strike="noStrike" kern="1200" cap="none" spc="99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087799"/>
            <a:ext cx="56388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Sales efforts align with the objective</a:t>
            </a:r>
            <a:endParaRPr lang="en-US">
              <a:ea typeface="+mn-ea"/>
              <a:cs typeface="+mn-cs"/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454789"/>
            <a:ext cx="132588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Sustainability an Sourcing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400" y="4833153"/>
            <a:ext cx="653323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79646"/>
                </a:solidFill>
                <a:latin typeface="Calibri"/>
              </a:rPr>
              <a:t>Customer Experience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0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428999" y="3760956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5200" y="3937028"/>
            <a:ext cx="12392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1593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417551"/>
            <a:ext cx="8981242" cy="257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Analyze Your Existing Information System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755D2EC4-1A9F-5FDE-2016-B1137912EE05}"/>
              </a:ext>
            </a:extLst>
          </p:cNvPr>
          <p:cNvGrpSpPr/>
          <p:nvPr/>
        </p:nvGrpSpPr>
        <p:grpSpPr>
          <a:xfrm>
            <a:off x="9150824" y="0"/>
            <a:ext cx="9144000" cy="10287000"/>
            <a:chOff x="0" y="0"/>
            <a:chExt cx="12192000" cy="13716000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76BEF54-992B-64A1-43C6-44E028B5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867" r="7132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1879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6683" y="2529954"/>
            <a:ext cx="2290273" cy="1887671"/>
          </a:xfrm>
          <a:custGeom>
            <a:avLst/>
            <a:gdLst/>
            <a:ahLst/>
            <a:cxnLst/>
            <a:rect l="l" t="t" r="r" b="b"/>
            <a:pathLst>
              <a:path w="2290273" h="1887671">
                <a:moveTo>
                  <a:pt x="0" y="0"/>
                </a:moveTo>
                <a:lnTo>
                  <a:pt x="2290273" y="0"/>
                </a:lnTo>
                <a:lnTo>
                  <a:pt x="2290273" y="1887671"/>
                </a:lnTo>
                <a:lnTo>
                  <a:pt x="0" y="188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76683" y="5555570"/>
            <a:ext cx="2290273" cy="1887671"/>
          </a:xfrm>
          <a:custGeom>
            <a:avLst/>
            <a:gdLst/>
            <a:ahLst/>
            <a:cxnLst/>
            <a:rect l="l" t="t" r="r" b="b"/>
            <a:pathLst>
              <a:path w="2290273" h="1887671">
                <a:moveTo>
                  <a:pt x="0" y="0"/>
                </a:moveTo>
                <a:lnTo>
                  <a:pt x="2290273" y="0"/>
                </a:lnTo>
                <a:lnTo>
                  <a:pt x="2290273" y="1887671"/>
                </a:lnTo>
                <a:lnTo>
                  <a:pt x="0" y="188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21819" y="-12323"/>
            <a:ext cx="15849599" cy="145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Analyze Existing Information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7221" y="1948304"/>
            <a:ext cx="14009668" cy="1668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* Analyzing  Industry Structure and Target Market Share</a:t>
            </a:r>
            <a:endParaRPr kumimoji="0" lang="en-US" sz="487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erif Display Black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56271" y="5781011"/>
            <a:ext cx="13290280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* Main Activities  in Value Chain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BA14521-E22F-AE14-5F64-9F66D0609946}"/>
              </a:ext>
            </a:extLst>
          </p:cNvPr>
          <p:cNvSpPr txBox="1"/>
          <p:nvPr/>
        </p:nvSpPr>
        <p:spPr>
          <a:xfrm>
            <a:off x="3937221" y="3773167"/>
            <a:ext cx="14009668" cy="1668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* Competitive strategy and the development of Highlands from the present to the next 10 years</a:t>
            </a:r>
            <a:endParaRPr kumimoji="0" lang="en-US" sz="487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erif Display Black"/>
              <a:ea typeface="+mn-ea"/>
              <a:cs typeface="+mn-cs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7A32898-7688-310D-BB58-589EC423E660}"/>
              </a:ext>
            </a:extLst>
          </p:cNvPr>
          <p:cNvSpPr txBox="1"/>
          <p:nvPr/>
        </p:nvSpPr>
        <p:spPr>
          <a:xfrm>
            <a:off x="826157" y="6916822"/>
            <a:ext cx="14009668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* The Five Key Components</a:t>
            </a:r>
            <a:endParaRPr kumimoji="0" lang="en-US" sz="487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erif Display Blac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Industry Structure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9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Target Market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46264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Data-Driven Expansion: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market data, Highlands Coffee has targeted expansion in areas with less market saturation and high potential customer base.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454789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Engagement: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Leveraging digital platforms for marketing and customer engagement also aids in expanding their reach, especially among younger, tech-savvy consumers.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399" y="4833153"/>
            <a:ext cx="16354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Diversification: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Diversifying their product offerings to cater to a broader range of tastes and preferences helps capture a larger market share.</a:t>
            </a:r>
          </a:p>
        </p:txBody>
      </p:sp>
    </p:spTree>
    <p:extLst>
      <p:ext uri="{BB962C8B-B14F-4D97-AF65-F5344CB8AC3E}">
        <p14:creationId xmlns:p14="http://schemas.microsoft.com/office/powerpoint/2010/main" val="2684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8000">
                <a:solidFill>
                  <a:srgbClr val="FFFFFF"/>
                </a:solidFill>
                <a:latin typeface="Noto Sans Bold"/>
              </a:rPr>
              <a:t>Threat of New Entrants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1AD75-6FFD-EC5B-EC7D-3165C2072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185" y="1976887"/>
            <a:ext cx="12530139" cy="66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09868"/>
            <a:ext cx="1539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8000">
                <a:solidFill>
                  <a:srgbClr val="FFFFFF"/>
                </a:solidFill>
                <a:latin typeface="Noto Sans Bold"/>
              </a:rPr>
              <a:t>Bargaining Power of Suppliers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0C81C-B3B8-FB56-2230-1E014A78E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056" y="2052294"/>
            <a:ext cx="12937841" cy="61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09868"/>
            <a:ext cx="1539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8000">
                <a:solidFill>
                  <a:srgbClr val="FFFFFF"/>
                </a:solidFill>
                <a:latin typeface="Noto Sans Bold"/>
              </a:rPr>
              <a:t>Bargaining Power of Buyers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86DF4-5826-4BF0-8E82-18CBA470D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813" y="1995507"/>
            <a:ext cx="11068426" cy="73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4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09868"/>
            <a:ext cx="1539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8000">
                <a:solidFill>
                  <a:srgbClr val="FFFFFF"/>
                </a:solidFill>
                <a:latin typeface="Noto Sans Bold"/>
              </a:rPr>
              <a:t>Threat of Substitute Products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E6CB1-DE6E-05CA-F2F5-D429BAB3E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1865982"/>
            <a:ext cx="10339388" cy="77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advertisement with a cup and a mug of coffee&#10;&#10;Description automatically generated">
            <a:extLst>
              <a:ext uri="{FF2B5EF4-FFF2-40B4-BE49-F238E27FC236}">
                <a16:creationId xmlns:a16="http://schemas.microsoft.com/office/drawing/2014/main" id="{40F8307A-4DDF-0C8B-9391-AC472C6C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" y="172"/>
            <a:ext cx="18373128" cy="10283251"/>
          </a:xfrm>
          <a:prstGeom prst="rect">
            <a:avLst/>
          </a:prstGeom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5983C411-89E7-B6A4-BDA2-F20F30916C5C}"/>
              </a:ext>
            </a:extLst>
          </p:cNvPr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95279DC-A68D-B095-DF9E-7F54BA5AD0C1}"/>
              </a:ext>
            </a:extLst>
          </p:cNvPr>
          <p:cNvSpPr txBox="1"/>
          <p:nvPr/>
        </p:nvSpPr>
        <p:spPr>
          <a:xfrm>
            <a:off x="3150621" y="193182"/>
            <a:ext cx="4031255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chemeClr val="bg1"/>
                </a:solidFill>
                <a:latin typeface="HGPMinchoE"/>
                <a:ea typeface="Calibri"/>
                <a:cs typeface="Calibri"/>
              </a:rPr>
              <a:t>Final Report</a:t>
            </a:r>
          </a:p>
          <a:p>
            <a:r>
              <a:rPr lang="en-US" sz="5400">
                <a:solidFill>
                  <a:schemeClr val="bg1"/>
                </a:solidFill>
                <a:latin typeface="HGPMinchoE"/>
                <a:ea typeface="Calibri"/>
                <a:cs typeface="Calibri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312143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600" y="409868"/>
            <a:ext cx="1539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8000">
                <a:solidFill>
                  <a:srgbClr val="FFFFFF"/>
                </a:solidFill>
                <a:latin typeface="Noto Sans Bold"/>
              </a:rPr>
              <a:t>Competitive Rivalry: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1AD5B-205C-8C5E-A61B-BB1068D17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4" y="1665950"/>
            <a:ext cx="10620375" cy="75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Industry Structure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9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Target Market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46264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Data-Driven Expansion: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market data, Highlands Coffee has targeted expansion in areas with less market saturation and high potential customer base.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454789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Engagement: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Leveraging digital platforms for marketing and customer engagement also aids in expanding their reach, especially among younger, tech-savvy consumers.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399" y="4833153"/>
            <a:ext cx="16354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Diversification: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Diversifying their product offerings to cater to a broader range of tastes and preferences helps capture a larger market share.</a:t>
            </a:r>
          </a:p>
        </p:txBody>
      </p:sp>
    </p:spTree>
    <p:extLst>
      <p:ext uri="{BB962C8B-B14F-4D97-AF65-F5344CB8AC3E}">
        <p14:creationId xmlns:p14="http://schemas.microsoft.com/office/powerpoint/2010/main" val="35761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Competitive strategy present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0E73F-DDD5-C3C5-AF8B-3E4EFCFA5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410" y="4384268"/>
            <a:ext cx="5210997" cy="4010025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15064" y="2168909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FOCUS STRATEGY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2548B2B-B887-BA98-123B-5830489F0134}"/>
              </a:ext>
            </a:extLst>
          </p:cNvPr>
          <p:cNvSpPr txBox="1"/>
          <p:nvPr/>
        </p:nvSpPr>
        <p:spPr>
          <a:xfrm>
            <a:off x="2038773" y="5615582"/>
            <a:ext cx="1412321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&lt;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33E837-6B48-CB72-593B-81E041FA6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417948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Competitive strategy present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15064" y="2168909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FOCUS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</a:t>
            </a:r>
            <a:r>
              <a:rPr kumimoji="0" lang="vi-VN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 COST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 LEADERSHIP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14011-5CC0-9910-35F1-DCB9BC22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3274945"/>
            <a:ext cx="3688994" cy="6802505"/>
          </a:xfrm>
          <a:prstGeom prst="rect">
            <a:avLst/>
          </a:prstGeom>
        </p:spPr>
      </p:pic>
      <p:pic>
        <p:nvPicPr>
          <p:cNvPr id="1026" name="Picture 2" descr="Voucher Highlands Coffee 100k">
            <a:extLst>
              <a:ext uri="{FF2B5EF4-FFF2-40B4-BE49-F238E27FC236}">
                <a16:creationId xmlns:a16="http://schemas.microsoft.com/office/drawing/2014/main" id="{974DA1A8-2703-10CF-C226-BDE5739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41" y="3571623"/>
            <a:ext cx="61912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COST LEADERSHIP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9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46264"/>
            <a:ext cx="1623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Competitiveness: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 price-sensitive market, being a cost leader provides a strong competitive advantage.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384520"/>
            <a:ext cx="16230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Resilience to Market Fluctuations: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strategy offers resilience against economic downturns, as customers seek more affordable options.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400" y="4659793"/>
            <a:ext cx="16354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Broad Market Appeal: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prices attract a diverse customer base, expanding market reach.</a:t>
            </a:r>
          </a:p>
        </p:txBody>
      </p:sp>
    </p:spTree>
    <p:extLst>
      <p:ext uri="{BB962C8B-B14F-4D97-AF65-F5344CB8AC3E}">
        <p14:creationId xmlns:p14="http://schemas.microsoft.com/office/powerpoint/2010/main" val="35103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COST LEADERSHIP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99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DISADVANTAGES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46264"/>
            <a:ext cx="1623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Profit Margin Pressure: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Maintaining low prices can exert pressure on profit margins.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844103" y="6665868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824120" y="64077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698810"/>
            <a:ext cx="1623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Competitive Imitation: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Competitors might emulate the cost leadership strategy, leading to intensified price competition.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400" y="4448297"/>
            <a:ext cx="163547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Risk of Quality Perception: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There's a potential risk that customers might perceive lower prices as indicative of lower quality</a:t>
            </a:r>
          </a:p>
        </p:txBody>
      </p:sp>
    </p:spTree>
    <p:extLst>
      <p:ext uri="{BB962C8B-B14F-4D97-AF65-F5344CB8AC3E}">
        <p14:creationId xmlns:p14="http://schemas.microsoft.com/office/powerpoint/2010/main" val="339190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COST LEADERSHIP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1625" y="1766378"/>
            <a:ext cx="13975922" cy="113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995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Relationship with Industry Structure: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1428957" y="2888311"/>
            <a:ext cx="1623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highly competitive coffee industry, cost leadership allows Highlands Coffee to stand out in a saturated market. It aligns with the need to capture a significant market share in an environment where price and value are key determinants of consumer choice.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824120" y="64077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42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8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Competitive strategy next 10 years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362200" y="1380418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BALANCE FOCUS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kumimoji="0" lang="vi-VN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COST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 LEADERSHIP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D2CED-C8A7-5817-CDDB-A1FEE9BFB41C}"/>
              </a:ext>
            </a:extLst>
          </p:cNvPr>
          <p:cNvSpPr txBox="1"/>
          <p:nvPr/>
        </p:nvSpPr>
        <p:spPr>
          <a:xfrm>
            <a:off x="2181557" y="2606273"/>
            <a:ext cx="162306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Wider Market Appeal: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Combining cost leadership with focused offerings allows Highlands Coffee to appeal to both price-sensitive customers and niche markets that value specialty products or experiences.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Flexibility and Adaptability: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not relying solely on either cost leadership or a focus approach, Highlands Coffee can remain agile and adaptable to market changes and varying consumer preferences.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A4443-E3D2-2035-23A3-F3C559F8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" y="2606273"/>
            <a:ext cx="1140051" cy="975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560A3-4194-62B9-CB42-3E9629C5C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16" y="2350218"/>
            <a:ext cx="1207113" cy="1487553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02B2780B-6E86-D839-0FC0-839CF959A86C}"/>
              </a:ext>
            </a:extLst>
          </p:cNvPr>
          <p:cNvGrpSpPr/>
          <p:nvPr/>
        </p:nvGrpSpPr>
        <p:grpSpPr>
          <a:xfrm>
            <a:off x="760636" y="5960817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11D5A7-AAED-B17E-D88B-2853F17FF21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36D03E-F5FA-08EB-F264-569BE3E582D6}"/>
              </a:ext>
            </a:extLst>
          </p:cNvPr>
          <p:cNvSpPr txBox="1"/>
          <p:nvPr/>
        </p:nvSpPr>
        <p:spPr>
          <a:xfrm>
            <a:off x="4514850" y="4902962"/>
            <a:ext cx="9286874" cy="1109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558C7-88A5-BB92-BCC9-0391D2D9E7FA}"/>
              </a:ext>
            </a:extLst>
          </p:cNvPr>
          <p:cNvSpPr txBox="1"/>
          <p:nvPr/>
        </p:nvSpPr>
        <p:spPr>
          <a:xfrm>
            <a:off x="844651" y="5624678"/>
            <a:ext cx="1022573" cy="120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04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11879" y="303786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Competitive strategy next 10 years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362200" y="1380418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BALANCE FOCUS 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kumimoji="0" lang="vi-VN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COST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  <a:sym typeface="Wingdings" panose="05000000000000000000" pitchFamily="2" charset="2"/>
              </a:rPr>
              <a:t> LEADERSHIP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D2CED-C8A7-5817-CDDB-A1FEE9BFB41C}"/>
              </a:ext>
            </a:extLst>
          </p:cNvPr>
          <p:cNvSpPr txBox="1"/>
          <p:nvPr/>
        </p:nvSpPr>
        <p:spPr>
          <a:xfrm>
            <a:off x="2181557" y="2494248"/>
            <a:ext cx="162306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Enhanced Customer Loyalty: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focused elements, particularly in customer experience and specialty offerings, Highlands Coffee can cultivate deeper brand loyalty among specific customer segments.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Increased Revenue Opportunities: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Focus strategy elements can tap into higher-margin niches, complementing the broader revenue generated from the cost leadership approach.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A4443-E3D2-2035-23A3-F3C559F8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" y="2606273"/>
            <a:ext cx="1140051" cy="9754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02B2780B-6E86-D839-0FC0-839CF959A86C}"/>
              </a:ext>
            </a:extLst>
          </p:cNvPr>
          <p:cNvGrpSpPr/>
          <p:nvPr/>
        </p:nvGrpSpPr>
        <p:grpSpPr>
          <a:xfrm>
            <a:off x="760636" y="5960817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11D5A7-AAED-B17E-D88B-2853F17FF21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4558C7-88A5-BB92-BCC9-0391D2D9E7FA}"/>
              </a:ext>
            </a:extLst>
          </p:cNvPr>
          <p:cNvSpPr txBox="1"/>
          <p:nvPr/>
        </p:nvSpPr>
        <p:spPr>
          <a:xfrm>
            <a:off x="844651" y="5624678"/>
            <a:ext cx="1022573" cy="120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C8800-0753-D316-A706-064CCD6FFD84}"/>
              </a:ext>
            </a:extLst>
          </p:cNvPr>
          <p:cNvSpPr txBox="1"/>
          <p:nvPr/>
        </p:nvSpPr>
        <p:spPr>
          <a:xfrm>
            <a:off x="1035928" y="2663108"/>
            <a:ext cx="9159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2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Value Chain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58483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Inbound Logistics: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stage is critical for ensuring product quality and consistency across all outlets. Ethical and sustainable sourcing practices also reinforce the brand's commitment to environmental responsibility. 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809760" y="4983862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71727" y="47467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67431" y="4983862"/>
            <a:ext cx="1623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Marketing and Sales: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Strong marketing and sales efforts are essential for building brand awareness and attracting new customers. Engaging existing customers through loyalty programs and promotions is crucial for long-term revenue growth.</a:t>
            </a:r>
          </a:p>
        </p:txBody>
      </p:sp>
    </p:spTree>
    <p:extLst>
      <p:ext uri="{BB962C8B-B14F-4D97-AF65-F5344CB8AC3E}">
        <p14:creationId xmlns:p14="http://schemas.microsoft.com/office/powerpoint/2010/main" val="2872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7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advertisement with a cup and a mug of coffee&#10;&#10;Description automatically generated">
            <a:extLst>
              <a:ext uri="{FF2B5EF4-FFF2-40B4-BE49-F238E27FC236}">
                <a16:creationId xmlns:a16="http://schemas.microsoft.com/office/drawing/2014/main" id="{DB402AA2-4C45-CE19-F4F9-A0652749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9" y="-6750"/>
            <a:ext cx="18310537" cy="10316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DE45-DCC4-E17F-0C1D-349498A53FCB}"/>
              </a:ext>
            </a:extLst>
          </p:cNvPr>
          <p:cNvSpPr txBox="1"/>
          <p:nvPr/>
        </p:nvSpPr>
        <p:spPr>
          <a:xfrm>
            <a:off x="3186716" y="205214"/>
            <a:ext cx="40312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HGPMinchoE"/>
                <a:ea typeface="Calibri"/>
                <a:cs typeface="Calibri"/>
              </a:rPr>
              <a:t>Final Report</a:t>
            </a:r>
          </a:p>
          <a:p>
            <a:r>
              <a:rPr lang="en-US" sz="5400">
                <a:solidFill>
                  <a:schemeClr val="bg1"/>
                </a:solidFill>
                <a:latin typeface="HGPMinchoE"/>
                <a:ea typeface="Calibri"/>
                <a:cs typeface="Calibri"/>
              </a:rPr>
              <a:t>Group 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18F790-4357-CD15-8DD1-959B8A603195}"/>
              </a:ext>
            </a:extLst>
          </p:cNvPr>
          <p:cNvSpPr/>
          <p:nvPr/>
        </p:nvSpPr>
        <p:spPr>
          <a:xfrm>
            <a:off x="11902240" y="1079833"/>
            <a:ext cx="1864894" cy="1335505"/>
          </a:xfrm>
          <a:prstGeom prst="ellipse">
            <a:avLst/>
          </a:prstGeom>
          <a:solidFill>
            <a:srgbClr val="FFCE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HGPMinchoE"/>
                <a:ea typeface="HGPMinchoE"/>
              </a:rPr>
              <a:t>Task 1</a:t>
            </a:r>
            <a:endParaRPr lang="en-US" sz="3600">
              <a:latin typeface="HGPMinchoE"/>
              <a:ea typeface="HGPMincho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6B9C3F-1946-A464-B674-502521BC8B5C}"/>
              </a:ext>
            </a:extLst>
          </p:cNvPr>
          <p:cNvSpPr/>
          <p:nvPr/>
        </p:nvSpPr>
        <p:spPr>
          <a:xfrm>
            <a:off x="11772480" y="8373406"/>
            <a:ext cx="1864894" cy="1335505"/>
          </a:xfrm>
          <a:prstGeom prst="ellipse">
            <a:avLst/>
          </a:prstGeom>
          <a:solidFill>
            <a:srgbClr val="FFCE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HGPMinchoE"/>
                <a:ea typeface="HGPMinchoE"/>
              </a:rPr>
              <a:t>Task 3</a:t>
            </a:r>
            <a:endParaRPr lang="en-US" sz="3600">
              <a:latin typeface="HGPMinchoE"/>
              <a:ea typeface="HGPMinchoE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6BE430-103E-DF00-1EE7-D4F2B02D8E3A}"/>
              </a:ext>
            </a:extLst>
          </p:cNvPr>
          <p:cNvSpPr/>
          <p:nvPr/>
        </p:nvSpPr>
        <p:spPr>
          <a:xfrm>
            <a:off x="14308555" y="1079833"/>
            <a:ext cx="1864894" cy="1335505"/>
          </a:xfrm>
          <a:prstGeom prst="ellipse">
            <a:avLst/>
          </a:prstGeom>
          <a:solidFill>
            <a:srgbClr val="FFCE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HGPMinchoE"/>
                <a:ea typeface="HGPMinchoE"/>
              </a:rPr>
              <a:t>Task 2</a:t>
            </a:r>
            <a:endParaRPr lang="en-US" sz="3600">
              <a:latin typeface="HGPMinchoE"/>
              <a:ea typeface="HGPMincho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F98FAA-6101-9446-0C85-855D9C201001}"/>
              </a:ext>
            </a:extLst>
          </p:cNvPr>
          <p:cNvSpPr/>
          <p:nvPr/>
        </p:nvSpPr>
        <p:spPr>
          <a:xfrm>
            <a:off x="14275048" y="8373405"/>
            <a:ext cx="1864894" cy="1335505"/>
          </a:xfrm>
          <a:prstGeom prst="ellipse">
            <a:avLst/>
          </a:prstGeom>
          <a:solidFill>
            <a:srgbClr val="FFCE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HGPMinchoE"/>
                <a:ea typeface="HGPMinchoE"/>
              </a:rPr>
              <a:t>Task 4</a:t>
            </a:r>
            <a:endParaRPr lang="en-US" sz="3600">
              <a:latin typeface="HGPMinchoE"/>
              <a:ea typeface="HGPMinchoE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E56B80F-E8C8-AAFE-50FA-CAEAE7B94753}"/>
              </a:ext>
            </a:extLst>
          </p:cNvPr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762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Value Chain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58483"/>
            <a:ext cx="1623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Service: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Exceptional service leads to customer satisfaction and loyalty, which are essential for the brand’s reputation and word-of-mouth marketing. Consistently excellent service across all outlets fosters a strong, loyal customer base.</a:t>
            </a:r>
          </a:p>
        </p:txBody>
      </p:sp>
    </p:spTree>
    <p:extLst>
      <p:ext uri="{BB962C8B-B14F-4D97-AF65-F5344CB8AC3E}">
        <p14:creationId xmlns:p14="http://schemas.microsoft.com/office/powerpoint/2010/main" val="3854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3446" y="8724900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939" y="460719"/>
            <a:ext cx="17678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The Five Key Components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55856" y="3767125"/>
            <a:ext cx="3663265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Hardware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A3A5E3C9-2826-AF89-36CA-DE96BAA6A07F}"/>
              </a:ext>
            </a:extLst>
          </p:cNvPr>
          <p:cNvSpPr txBox="1"/>
          <p:nvPr/>
        </p:nvSpPr>
        <p:spPr>
          <a:xfrm>
            <a:off x="7783982" y="3767124"/>
            <a:ext cx="3200402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Software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AD2B1A8-997C-6CD7-5FDA-63C6F9568CB0}"/>
              </a:ext>
            </a:extLst>
          </p:cNvPr>
          <p:cNvSpPr txBox="1"/>
          <p:nvPr/>
        </p:nvSpPr>
        <p:spPr>
          <a:xfrm>
            <a:off x="12645105" y="3767124"/>
            <a:ext cx="2061496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People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0B3462C-228E-B6C1-AF22-DE3188F95699}"/>
              </a:ext>
            </a:extLst>
          </p:cNvPr>
          <p:cNvSpPr txBox="1"/>
          <p:nvPr/>
        </p:nvSpPr>
        <p:spPr>
          <a:xfrm>
            <a:off x="2667000" y="217170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D3CC4416-F66F-36A7-BFDF-99E25035F206}"/>
              </a:ext>
            </a:extLst>
          </p:cNvPr>
          <p:cNvSpPr txBox="1"/>
          <p:nvPr/>
        </p:nvSpPr>
        <p:spPr>
          <a:xfrm>
            <a:off x="457200" y="3833903"/>
            <a:ext cx="2933795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Process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45A5A46F-39EF-EE61-2E8C-C61C04CBD946}"/>
              </a:ext>
            </a:extLst>
          </p:cNvPr>
          <p:cNvGrpSpPr/>
          <p:nvPr/>
        </p:nvGrpSpPr>
        <p:grpSpPr>
          <a:xfrm>
            <a:off x="4479423" y="2339113"/>
            <a:ext cx="1143000" cy="976826"/>
            <a:chOff x="0" y="0"/>
            <a:chExt cx="6350000" cy="6350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8A8F2C3-31DB-6FC0-5A4A-DB72798EEEE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3" name="TextBox 8">
            <a:extLst>
              <a:ext uri="{FF2B5EF4-FFF2-40B4-BE49-F238E27FC236}">
                <a16:creationId xmlns:a16="http://schemas.microsoft.com/office/drawing/2014/main" id="{71392A73-0A32-517C-8A5E-C633E394555E}"/>
              </a:ext>
            </a:extLst>
          </p:cNvPr>
          <p:cNvSpPr txBox="1"/>
          <p:nvPr/>
        </p:nvSpPr>
        <p:spPr>
          <a:xfrm>
            <a:off x="4503988" y="2145194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3257C615-7691-D36B-3022-443F7DEABA06}"/>
              </a:ext>
            </a:extLst>
          </p:cNvPr>
          <p:cNvGrpSpPr/>
          <p:nvPr/>
        </p:nvGrpSpPr>
        <p:grpSpPr>
          <a:xfrm>
            <a:off x="8560829" y="2236523"/>
            <a:ext cx="1143000" cy="976826"/>
            <a:chOff x="0" y="0"/>
            <a:chExt cx="6350000" cy="63500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7B638DB-CC52-9015-E7E1-5D3A82BD533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6" name="TextBox 8">
            <a:extLst>
              <a:ext uri="{FF2B5EF4-FFF2-40B4-BE49-F238E27FC236}">
                <a16:creationId xmlns:a16="http://schemas.microsoft.com/office/drawing/2014/main" id="{5E02A86E-FC41-56E9-776A-0066FC2B9103}"/>
              </a:ext>
            </a:extLst>
          </p:cNvPr>
          <p:cNvSpPr txBox="1"/>
          <p:nvPr/>
        </p:nvSpPr>
        <p:spPr>
          <a:xfrm>
            <a:off x="8593470" y="2053864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C1AD0580-F04C-915B-F054-976D3A0C5CA9}"/>
              </a:ext>
            </a:extLst>
          </p:cNvPr>
          <p:cNvGrpSpPr/>
          <p:nvPr/>
        </p:nvGrpSpPr>
        <p:grpSpPr>
          <a:xfrm>
            <a:off x="12940427" y="2219346"/>
            <a:ext cx="1143000" cy="976826"/>
            <a:chOff x="0" y="0"/>
            <a:chExt cx="6350000" cy="63500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8F7463E-95C2-4997-9D85-A14F65051B5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9" name="TextBox 8">
            <a:extLst>
              <a:ext uri="{FF2B5EF4-FFF2-40B4-BE49-F238E27FC236}">
                <a16:creationId xmlns:a16="http://schemas.microsoft.com/office/drawing/2014/main" id="{44FE794E-7303-89F0-FECE-D01C4F7853FC}"/>
              </a:ext>
            </a:extLst>
          </p:cNvPr>
          <p:cNvSpPr txBox="1"/>
          <p:nvPr/>
        </p:nvSpPr>
        <p:spPr>
          <a:xfrm>
            <a:off x="12941123" y="199734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4</a:t>
            </a: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2A5C9FCB-B6D7-10F8-3118-57ABF0C5C72F}"/>
              </a:ext>
            </a:extLst>
          </p:cNvPr>
          <p:cNvSpPr/>
          <p:nvPr/>
        </p:nvSpPr>
        <p:spPr>
          <a:xfrm>
            <a:off x="4635165" y="5194333"/>
            <a:ext cx="9059610" cy="442415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2" r="-1918" b="-280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3371D653-1D6F-CE7F-D9FA-9BE1C90959BC}"/>
              </a:ext>
            </a:extLst>
          </p:cNvPr>
          <p:cNvSpPr/>
          <p:nvPr/>
        </p:nvSpPr>
        <p:spPr>
          <a:xfrm flipH="1" flipV="1">
            <a:off x="1790432" y="7040312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39726-0820-B524-75AF-C2572D25E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4346" y="2268971"/>
            <a:ext cx="1146147" cy="975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B80E1-7AAE-978F-5E10-44C86568650D}"/>
              </a:ext>
            </a:extLst>
          </p:cNvPr>
          <p:cNvSpPr txBox="1"/>
          <p:nvPr/>
        </p:nvSpPr>
        <p:spPr>
          <a:xfrm>
            <a:off x="16234346" y="1987571"/>
            <a:ext cx="1146147" cy="120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5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EBA72D3-2757-14A3-66B5-37A37145A43C}"/>
              </a:ext>
            </a:extLst>
          </p:cNvPr>
          <p:cNvGrpSpPr/>
          <p:nvPr/>
        </p:nvGrpSpPr>
        <p:grpSpPr>
          <a:xfrm>
            <a:off x="951743" y="2433443"/>
            <a:ext cx="1143000" cy="976826"/>
            <a:chOff x="0" y="0"/>
            <a:chExt cx="6350000" cy="63500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CE60B2D-4F4A-6B97-D1C2-8D382388492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C6E7AF3-9D48-987E-A305-E867F74CE025}"/>
              </a:ext>
            </a:extLst>
          </p:cNvPr>
          <p:cNvSpPr txBox="1"/>
          <p:nvPr/>
        </p:nvSpPr>
        <p:spPr>
          <a:xfrm>
            <a:off x="951743" y="218576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243F9B67-3994-2DA4-B86F-01B876CEF9E8}"/>
              </a:ext>
            </a:extLst>
          </p:cNvPr>
          <p:cNvSpPr txBox="1"/>
          <p:nvPr/>
        </p:nvSpPr>
        <p:spPr>
          <a:xfrm>
            <a:off x="16152349" y="3843568"/>
            <a:ext cx="2061496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9643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0" grpId="0"/>
      <p:bldP spid="23" grpId="0"/>
      <p:bldP spid="26" grpId="0"/>
      <p:bldP spid="29" grpId="0"/>
      <p:bldP spid="30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HARDWARE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22413-ECBC-82FE-FFC5-77D6FAEE6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65760"/>
            <a:ext cx="10171360" cy="67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SOFTWARE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C7E01-5D49-EB4B-E027-E1F1B9675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209550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PEOPLE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3AC2C-8750-2DFB-2AA1-BA15245BB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543" y="177528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E7CEC-5622-2F26-5B18-39F1FB822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499" y="2151811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0185" y="517829"/>
            <a:ext cx="126706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6BD09-F894-8572-3FDC-573D60371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240" y="2036110"/>
            <a:ext cx="12429560" cy="62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428999" y="3760956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5200" y="3937028"/>
            <a:ext cx="12392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  <a:spcBef>
                <a:spcPct val="0"/>
              </a:spcBef>
            </a:pPr>
            <a:r>
              <a:rPr lang="en-US" sz="6399" spc="1593">
                <a:solidFill>
                  <a:srgbClr val="000000"/>
                </a:solidFill>
                <a:latin typeface="DejaVu Serif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417551"/>
            <a:ext cx="8981242" cy="1225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6500">
                <a:solidFill>
                  <a:srgbClr val="FFFFFF"/>
                </a:solidFill>
                <a:latin typeface="Noto Sans Bold"/>
              </a:rPr>
              <a:t>Organizational issues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11879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6683" y="2529954"/>
            <a:ext cx="2290273" cy="1887671"/>
          </a:xfrm>
          <a:custGeom>
            <a:avLst/>
            <a:gdLst/>
            <a:ahLst/>
            <a:cxnLst/>
            <a:rect l="l" t="t" r="r" b="b"/>
            <a:pathLst>
              <a:path w="2290273" h="1887671">
                <a:moveTo>
                  <a:pt x="0" y="0"/>
                </a:moveTo>
                <a:lnTo>
                  <a:pt x="2290273" y="0"/>
                </a:lnTo>
                <a:lnTo>
                  <a:pt x="2290273" y="1887671"/>
                </a:lnTo>
                <a:lnTo>
                  <a:pt x="0" y="188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76683" y="5555570"/>
            <a:ext cx="2290273" cy="1887671"/>
          </a:xfrm>
          <a:custGeom>
            <a:avLst/>
            <a:gdLst/>
            <a:ahLst/>
            <a:cxnLst/>
            <a:rect l="l" t="t" r="r" b="b"/>
            <a:pathLst>
              <a:path w="2290273" h="1887671">
                <a:moveTo>
                  <a:pt x="0" y="0"/>
                </a:moveTo>
                <a:lnTo>
                  <a:pt x="2290273" y="0"/>
                </a:lnTo>
                <a:lnTo>
                  <a:pt x="2290273" y="1887671"/>
                </a:lnTo>
                <a:lnTo>
                  <a:pt x="0" y="188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1801" y="159703"/>
            <a:ext cx="14123214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600">
                <a:solidFill>
                  <a:srgbClr val="FFFFFF"/>
                </a:solidFill>
                <a:latin typeface="Noto Sans Bold"/>
              </a:rPr>
              <a:t>Organizational issues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66956" y="2906159"/>
            <a:ext cx="14009668" cy="2559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22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The existing problems of the old system and the expected goals of the new system</a:t>
            </a:r>
          </a:p>
          <a:p>
            <a:pPr algn="ctr">
              <a:lnSpc>
                <a:spcPts val="6822"/>
              </a:lnSpc>
            </a:pPr>
            <a:endParaRPr lang="en-US" sz="4873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08646" y="6089080"/>
            <a:ext cx="13290280" cy="802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7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Analysis of Problem Components/Structures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051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1801" y="159703"/>
            <a:ext cx="14123214" cy="3084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The existing problems of the old system and the expected goals of the new system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8BF3FA-0197-87AB-D3B5-32C3F815E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43100"/>
            <a:ext cx="12889593" cy="6985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428999" y="3760956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5200" y="3937028"/>
            <a:ext cx="12392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350" spc="1593">
                <a:solidFill>
                  <a:srgbClr val="000000"/>
                </a:solidFill>
                <a:latin typeface="DejaVu Serif Bold"/>
              </a:rPr>
              <a:t>1</a:t>
            </a:r>
            <a:endParaRPr kumimoji="0" lang="en-US" sz="6399" b="0" i="0" u="none" strike="noStrike" kern="1200" cap="none" spc="1593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5417551"/>
            <a:ext cx="8981242" cy="257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defRPr/>
            </a:pPr>
            <a:r>
              <a:rPr lang="en-US" sz="6500" dirty="0">
                <a:solidFill>
                  <a:srgbClr val="FFFFFF"/>
                </a:solidFill>
                <a:latin typeface="Noto Sans Bold"/>
              </a:rPr>
              <a:t>About The Organization</a:t>
            </a:r>
            <a:endParaRPr lang="en-US" sz="6500" dirty="0">
              <a:solidFill>
                <a:srgbClr val="FFFFFF"/>
              </a:solidFill>
              <a:latin typeface="Noto Sans Bold"/>
              <a:ea typeface="Noto Sans Bold"/>
              <a:cs typeface="Noto Sans Bold"/>
            </a:endParaRPr>
          </a:p>
        </p:txBody>
      </p:sp>
      <p:pic>
        <p:nvPicPr>
          <p:cNvPr id="3" name="Picture 2" descr="FACTS::University of Medical Sciences, Ondo">
            <a:extLst>
              <a:ext uri="{FF2B5EF4-FFF2-40B4-BE49-F238E27FC236}">
                <a16:creationId xmlns:a16="http://schemas.microsoft.com/office/drawing/2014/main" id="{584F1914-5F15-C9AA-1A45-F720E9E7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53" y="502"/>
            <a:ext cx="8967536" cy="102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0086" y="260116"/>
            <a:ext cx="126706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oto Sans Bold"/>
              </a:rPr>
              <a:t>The existing problems of the old system and the expected goals of the new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56039" y="2301784"/>
            <a:ext cx="1397592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995">
                <a:solidFill>
                  <a:srgbClr val="FFFFFF"/>
                </a:solidFill>
                <a:latin typeface="Open Sans"/>
              </a:rPr>
              <a:t>The existing problems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" y="2095500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" y="1847817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3B1717"/>
                </a:solidFill>
                <a:latin typeface="DejaVu Serif Bold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087799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•Operational Complexity:  </a:t>
            </a:r>
            <a:r>
              <a:rPr lang="en-US" sz="2700">
                <a:solidFill>
                  <a:schemeClr val="bg1"/>
                </a:solidFill>
              </a:rPr>
              <a:t>Managing two strategic approaches simultaneously can lead to increased complexity in operations, supply chain management, and marketing efforts.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D8EA1-6604-66FD-C433-50452531089D}"/>
              </a:ext>
            </a:extLst>
          </p:cNvPr>
          <p:cNvSpPr txBox="1"/>
          <p:nvPr/>
        </p:nvSpPr>
        <p:spPr>
          <a:xfrm>
            <a:off x="2057401" y="4317253"/>
            <a:ext cx="12649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•Risk of Brand Dilution:  </a:t>
            </a:r>
            <a:r>
              <a:rPr lang="en-US" sz="2700">
                <a:solidFill>
                  <a:schemeClr val="bg1"/>
                </a:solidFill>
              </a:rPr>
              <a:t>There is a risk that the brand’s identity may become diluted or inconsistent if the balance between cost leadership and focused offerings is not carefully managed..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1EDFBD-CCBD-E595-C968-FBEF9F095AE3}"/>
              </a:ext>
            </a:extLst>
          </p:cNvPr>
          <p:cNvSpPr txBox="1"/>
          <p:nvPr/>
        </p:nvSpPr>
        <p:spPr>
          <a:xfrm>
            <a:off x="2057400" y="5872224"/>
            <a:ext cx="13106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•Potential Internal Conflicts:  </a:t>
            </a:r>
            <a:r>
              <a:rPr lang="en-US" sz="2700">
                <a:solidFill>
                  <a:schemeClr val="bg1"/>
                </a:solidFill>
              </a:rPr>
              <a:t>Aligning corporate culture, employee training, and operational processes with a dual strategy might present internal alignment challenges.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E94E6-7786-8624-AED3-90833F433977}"/>
              </a:ext>
            </a:extLst>
          </p:cNvPr>
          <p:cNvSpPr txBox="1"/>
          <p:nvPr/>
        </p:nvSpPr>
        <p:spPr>
          <a:xfrm>
            <a:off x="2057399" y="7023047"/>
            <a:ext cx="13106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•Customer reviews: </a:t>
            </a:r>
            <a:r>
              <a:rPr lang="en-US" sz="2700">
                <a:solidFill>
                  <a:schemeClr val="bg1"/>
                </a:solidFill>
              </a:rPr>
              <a:t>Unfamiliar with the services and drink names, the process is sometimes slow, leading to customers waiting for a long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31" grpId="0"/>
      <p:bldP spid="36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0086" y="260116"/>
            <a:ext cx="126706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oto Sans Bold"/>
              </a:rPr>
              <a:t>The existing problems of the old system and the expected goals of the new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56039" y="2301784"/>
            <a:ext cx="1397592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995">
                <a:solidFill>
                  <a:srgbClr val="FFFFFF"/>
                </a:solidFill>
                <a:latin typeface="Open Sans"/>
              </a:rPr>
              <a:t>The existing problems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" y="2095500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" y="1847817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3B1717"/>
                </a:solidFill>
                <a:latin typeface="DejaVu Serif Bold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087799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•Staff problems: </a:t>
            </a:r>
            <a:r>
              <a:rPr lang="en-US" sz="2700">
                <a:solidFill>
                  <a:schemeClr val="bg1"/>
                </a:solidFill>
              </a:rPr>
              <a:t>Difficult to synchronize and manage training quality, Highlands' training content cannot be standardized and synchronized between branches.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D8EA1-6604-66FD-C433-50452531089D}"/>
              </a:ext>
            </a:extLst>
          </p:cNvPr>
          <p:cNvSpPr txBox="1"/>
          <p:nvPr/>
        </p:nvSpPr>
        <p:spPr>
          <a:xfrm>
            <a:off x="2057401" y="4317253"/>
            <a:ext cx="12649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•Increased Resource Allocation: </a:t>
            </a:r>
            <a:r>
              <a:rPr lang="en-US" sz="2700">
                <a:solidFill>
                  <a:schemeClr val="bg1"/>
                </a:solidFill>
              </a:rPr>
              <a:t>Implementing and maintaining a Focus strategy alongside cost leadership may require additional resources, particularly in areas like R&amp;D, marketing, and customer service.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1EDFBD-CCBD-E595-C968-FBEF9F095AE3}"/>
              </a:ext>
            </a:extLst>
          </p:cNvPr>
          <p:cNvSpPr txBox="1"/>
          <p:nvPr/>
        </p:nvSpPr>
        <p:spPr>
          <a:xfrm>
            <a:off x="2057400" y="5872224"/>
            <a:ext cx="1310640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•Balancing Price Perception and Quality: </a:t>
            </a:r>
            <a:r>
              <a:rPr lang="en-US" sz="2700">
                <a:solidFill>
                  <a:schemeClr val="bg1"/>
                </a:solidFill>
              </a:rPr>
              <a:t>Maintaining the perception of quality in the cost leadership segment while justifying premium pricing in the focus segment can be challenging.</a:t>
            </a:r>
          </a:p>
        </p:txBody>
      </p:sp>
    </p:spTree>
    <p:extLst>
      <p:ext uri="{BB962C8B-B14F-4D97-AF65-F5344CB8AC3E}">
        <p14:creationId xmlns:p14="http://schemas.microsoft.com/office/powerpoint/2010/main" val="8291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0086" y="260116"/>
            <a:ext cx="1267062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Noto Sans Bold"/>
              </a:rPr>
              <a:t>The existing problems of the old system and the expected goals of the new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56039" y="2301784"/>
            <a:ext cx="1397592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995">
                <a:solidFill>
                  <a:srgbClr val="FFFFFF"/>
                </a:solidFill>
                <a:latin typeface="Open Sans"/>
              </a:rPr>
              <a:t>The expected goals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" y="2095500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" y="1847817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3B1717"/>
                </a:solidFill>
                <a:latin typeface="DejaVu Serif Bold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087799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•Reduce operational complexity:  </a:t>
            </a:r>
            <a:r>
              <a:rPr lang="en-US" sz="2700">
                <a:solidFill>
                  <a:schemeClr val="bg1"/>
                </a:solidFill>
              </a:rPr>
              <a:t>Appropriate division of human resources to reduce operational and supply chain complexity.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D8EA1-6604-66FD-C433-50452531089D}"/>
              </a:ext>
            </a:extLst>
          </p:cNvPr>
          <p:cNvSpPr txBox="1"/>
          <p:nvPr/>
        </p:nvSpPr>
        <p:spPr>
          <a:xfrm>
            <a:off x="2057401" y="4317253"/>
            <a:ext cx="12649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•Manage and synchronize training quality and employee capacity through system:  </a:t>
            </a:r>
            <a:r>
              <a:rPr lang="en-US" sz="2700">
                <a:solidFill>
                  <a:schemeClr val="bg1"/>
                </a:solidFill>
              </a:rPr>
              <a:t>Upgrade the system to manage each employee's learning process as well as update new knowledge and formulas to send to all branches nationwide.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1EDFBD-CCBD-E595-C968-FBEF9F095AE3}"/>
              </a:ext>
            </a:extLst>
          </p:cNvPr>
          <p:cNvSpPr txBox="1"/>
          <p:nvPr/>
        </p:nvSpPr>
        <p:spPr>
          <a:xfrm>
            <a:off x="2057400" y="5872224"/>
            <a:ext cx="13106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•Scalability and Flexibility: </a:t>
            </a:r>
            <a:r>
              <a:rPr lang="en-US" sz="2700">
                <a:solidFill>
                  <a:schemeClr val="bg1"/>
                </a:solidFill>
              </a:rPr>
              <a:t>It seeks to be scalable, adaptable to changing business needs, and flexible enough to accommodate future growth.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E94E6-7786-8624-AED3-90833F433977}"/>
              </a:ext>
            </a:extLst>
          </p:cNvPr>
          <p:cNvSpPr txBox="1"/>
          <p:nvPr/>
        </p:nvSpPr>
        <p:spPr>
          <a:xfrm>
            <a:off x="2057399" y="7023047"/>
            <a:ext cx="13106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chemeClr val="accent6">
                    <a:lumMod val="60000"/>
                    <a:lumOff val="40000"/>
                  </a:schemeClr>
                </a:solidFill>
              </a:rPr>
              <a:t>•Enhanced Integration: </a:t>
            </a:r>
            <a:r>
              <a:rPr lang="en-US" sz="2700">
                <a:solidFill>
                  <a:schemeClr val="bg1"/>
                </a:solidFill>
              </a:rPr>
              <a:t>Foster seamless integration between different departments and systems to improve overall organizational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42072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31" grpId="0"/>
      <p:bldP spid="36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06589" y="495300"/>
            <a:ext cx="14123214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EFD99-13F0-69A6-717A-E13D93BDE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52668"/>
            <a:ext cx="11371411" cy="76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3446" y="8724900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939" y="460719"/>
            <a:ext cx="17678400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09333" y="3791270"/>
            <a:ext cx="3663265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7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Hardware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A3A5E3C9-2826-AF89-36CA-DE96BAA6A07F}"/>
              </a:ext>
            </a:extLst>
          </p:cNvPr>
          <p:cNvSpPr txBox="1"/>
          <p:nvPr/>
        </p:nvSpPr>
        <p:spPr>
          <a:xfrm>
            <a:off x="9753600" y="3755366"/>
            <a:ext cx="3200402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7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Software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AD2B1A8-997C-6CD7-5FDA-63C6F9568CB0}"/>
              </a:ext>
            </a:extLst>
          </p:cNvPr>
          <p:cNvSpPr txBox="1"/>
          <p:nvPr/>
        </p:nvSpPr>
        <p:spPr>
          <a:xfrm>
            <a:off x="14001702" y="3751902"/>
            <a:ext cx="2933795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7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People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183426FC-D4F0-671B-A6A7-2D5E3C253694}"/>
              </a:ext>
            </a:extLst>
          </p:cNvPr>
          <p:cNvGrpSpPr/>
          <p:nvPr/>
        </p:nvGrpSpPr>
        <p:grpSpPr>
          <a:xfrm>
            <a:off x="2667000" y="2419383"/>
            <a:ext cx="1143000" cy="976826"/>
            <a:chOff x="0" y="0"/>
            <a:chExt cx="6350000" cy="63500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E49A35C-09FE-AF38-1C0D-8261F95F610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F0B3462C-228E-B6C1-AF22-DE3188F95699}"/>
              </a:ext>
            </a:extLst>
          </p:cNvPr>
          <p:cNvSpPr txBox="1"/>
          <p:nvPr/>
        </p:nvSpPr>
        <p:spPr>
          <a:xfrm>
            <a:off x="2667000" y="217170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D3CC4416-F66F-36A7-BFDF-99E25035F206}"/>
              </a:ext>
            </a:extLst>
          </p:cNvPr>
          <p:cNvSpPr txBox="1"/>
          <p:nvPr/>
        </p:nvSpPr>
        <p:spPr>
          <a:xfrm>
            <a:off x="2133600" y="3755367"/>
            <a:ext cx="2933795" cy="79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17"/>
              </a:lnSpc>
            </a:pPr>
            <a:r>
              <a:rPr lang="en-US" sz="4300">
                <a:solidFill>
                  <a:srgbClr val="FFFFFF"/>
                </a:solidFill>
                <a:latin typeface="Noto Serif Display Black"/>
              </a:rPr>
              <a:t>Process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45A5A46F-39EF-EE61-2E8C-C61C04CBD946}"/>
              </a:ext>
            </a:extLst>
          </p:cNvPr>
          <p:cNvGrpSpPr/>
          <p:nvPr/>
        </p:nvGrpSpPr>
        <p:grpSpPr>
          <a:xfrm>
            <a:off x="6553200" y="2419383"/>
            <a:ext cx="1143000" cy="976826"/>
            <a:chOff x="0" y="0"/>
            <a:chExt cx="6350000" cy="6350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8A8F2C3-31DB-6FC0-5A4A-DB72798EEEE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3" name="TextBox 8">
            <a:extLst>
              <a:ext uri="{FF2B5EF4-FFF2-40B4-BE49-F238E27FC236}">
                <a16:creationId xmlns:a16="http://schemas.microsoft.com/office/drawing/2014/main" id="{71392A73-0A32-517C-8A5E-C633E394555E}"/>
              </a:ext>
            </a:extLst>
          </p:cNvPr>
          <p:cNvSpPr txBox="1"/>
          <p:nvPr/>
        </p:nvSpPr>
        <p:spPr>
          <a:xfrm>
            <a:off x="6553200" y="217170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2</a:t>
            </a: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3257C615-7691-D36B-3022-443F7DEABA06}"/>
              </a:ext>
            </a:extLst>
          </p:cNvPr>
          <p:cNvGrpSpPr/>
          <p:nvPr/>
        </p:nvGrpSpPr>
        <p:grpSpPr>
          <a:xfrm>
            <a:off x="10439400" y="2419383"/>
            <a:ext cx="1143000" cy="976826"/>
            <a:chOff x="0" y="0"/>
            <a:chExt cx="6350000" cy="63500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7B638DB-CC52-9015-E7E1-5D3A82BD533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6" name="TextBox 8">
            <a:extLst>
              <a:ext uri="{FF2B5EF4-FFF2-40B4-BE49-F238E27FC236}">
                <a16:creationId xmlns:a16="http://schemas.microsoft.com/office/drawing/2014/main" id="{5E02A86E-FC41-56E9-776A-0066FC2B9103}"/>
              </a:ext>
            </a:extLst>
          </p:cNvPr>
          <p:cNvSpPr txBox="1"/>
          <p:nvPr/>
        </p:nvSpPr>
        <p:spPr>
          <a:xfrm>
            <a:off x="10439400" y="217170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3</a:t>
            </a: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C1AD0580-F04C-915B-F054-976D3A0C5CA9}"/>
              </a:ext>
            </a:extLst>
          </p:cNvPr>
          <p:cNvGrpSpPr/>
          <p:nvPr/>
        </p:nvGrpSpPr>
        <p:grpSpPr>
          <a:xfrm>
            <a:off x="14325600" y="2419383"/>
            <a:ext cx="1143000" cy="976826"/>
            <a:chOff x="0" y="0"/>
            <a:chExt cx="6350000" cy="63500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8F7463E-95C2-4997-9D85-A14F65051B5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29" name="TextBox 8">
            <a:extLst>
              <a:ext uri="{FF2B5EF4-FFF2-40B4-BE49-F238E27FC236}">
                <a16:creationId xmlns:a16="http://schemas.microsoft.com/office/drawing/2014/main" id="{44FE794E-7303-89F0-FECE-D01C4F7853FC}"/>
              </a:ext>
            </a:extLst>
          </p:cNvPr>
          <p:cNvSpPr txBox="1"/>
          <p:nvPr/>
        </p:nvSpPr>
        <p:spPr>
          <a:xfrm>
            <a:off x="14325600" y="2171700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5000" u="none">
                <a:solidFill>
                  <a:srgbClr val="3B1717"/>
                </a:solidFill>
                <a:latin typeface="DejaVu Serif Bold"/>
              </a:rPr>
              <a:t>4</a:t>
            </a: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2A5C9FCB-B6D7-10F8-3118-57ABF0C5C72F}"/>
              </a:ext>
            </a:extLst>
          </p:cNvPr>
          <p:cNvSpPr/>
          <p:nvPr/>
        </p:nvSpPr>
        <p:spPr>
          <a:xfrm>
            <a:off x="5052392" y="5325980"/>
            <a:ext cx="9059610" cy="442415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2" r="-1918" b="-28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3371D653-1D6F-CE7F-D9FA-9BE1C90959BC}"/>
              </a:ext>
            </a:extLst>
          </p:cNvPr>
          <p:cNvSpPr/>
          <p:nvPr/>
        </p:nvSpPr>
        <p:spPr>
          <a:xfrm flipH="1" flipV="1">
            <a:off x="1790432" y="7040312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032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0" grpId="0"/>
      <p:bldP spid="23" grpId="0"/>
      <p:bldP spid="26" grpId="0"/>
      <p:bldP spid="29" grpId="0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15000" y="6972300"/>
            <a:ext cx="6997179" cy="2898210"/>
          </a:xfrm>
          <a:custGeom>
            <a:avLst/>
            <a:gdLst/>
            <a:ahLst/>
            <a:cxnLst/>
            <a:rect l="l" t="t" r="r" b="b"/>
            <a:pathLst>
              <a:path w="7136357" h="4757571">
                <a:moveTo>
                  <a:pt x="0" y="0"/>
                </a:moveTo>
                <a:lnTo>
                  <a:pt x="7136358" y="0"/>
                </a:lnTo>
                <a:lnTo>
                  <a:pt x="7136358" y="4757572"/>
                </a:lnTo>
                <a:lnTo>
                  <a:pt x="0" y="4757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37612"/>
            <a:ext cx="508611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chemeClr val="accent6"/>
                </a:solidFill>
                <a:latin typeface="Noto Sans Bold"/>
              </a:rPr>
              <a:t>1. Process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8024" y="2841288"/>
            <a:ext cx="14065976" cy="2420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</a:t>
            </a:r>
            <a:r>
              <a:rPr lang="en-US" sz="3399">
                <a:solidFill>
                  <a:schemeClr val="accent6">
                    <a:lumMod val="60000"/>
                    <a:lumOff val="40000"/>
                  </a:schemeClr>
                </a:solidFill>
                <a:latin typeface="Noto Sans"/>
              </a:rPr>
              <a:t>Order processing: </a:t>
            </a:r>
            <a:r>
              <a:rPr lang="en-US" sz="3000">
                <a:solidFill>
                  <a:srgbClr val="FFFFFF"/>
                </a:solidFill>
                <a:latin typeface="Noto Sans"/>
              </a:rPr>
              <a:t>Problems with the order processing process, slow responses, or inadequate problem resolution, can impact customer satisfaction and retention.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E1CE-5D04-97D5-06EF-310DA3E621EF}"/>
              </a:ext>
            </a:extLst>
          </p:cNvPr>
          <p:cNvSpPr txBox="1"/>
          <p:nvPr/>
        </p:nvSpPr>
        <p:spPr>
          <a:xfrm>
            <a:off x="2684169" y="4997168"/>
            <a:ext cx="14065976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</a:t>
            </a:r>
            <a:r>
              <a:rPr lang="en-US" sz="3399">
                <a:solidFill>
                  <a:schemeClr val="accent6">
                    <a:lumMod val="60000"/>
                    <a:lumOff val="40000"/>
                  </a:schemeClr>
                </a:solidFill>
                <a:latin typeface="Noto Sans"/>
              </a:rPr>
              <a:t>Data Analysis: </a:t>
            </a:r>
            <a:r>
              <a:rPr lang="en-US" sz="3399">
                <a:solidFill>
                  <a:srgbClr val="FFFFFF"/>
                </a:solidFill>
                <a:latin typeface="Noto Sans"/>
              </a:rPr>
              <a:t>If the data within the system is inaccurate or incomplete, Processes that analyze sales, inventory, and customer data make false business decisions.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1737612"/>
            <a:ext cx="65151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chemeClr val="accent6"/>
                </a:solidFill>
                <a:latin typeface="Noto Sans Bold"/>
              </a:rPr>
              <a:t>2. Hardware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8024" y="2841288"/>
            <a:ext cx="14065976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</a:t>
            </a:r>
            <a:r>
              <a:rPr lang="en-US" sz="3399">
                <a:solidFill>
                  <a:schemeClr val="accent6">
                    <a:lumMod val="60000"/>
                    <a:lumOff val="40000"/>
                  </a:schemeClr>
                </a:solidFill>
                <a:latin typeface="Noto Sans"/>
              </a:rPr>
              <a:t>Mobile Devices: </a:t>
            </a:r>
            <a:r>
              <a:rPr lang="en-US" sz="3399">
                <a:solidFill>
                  <a:schemeClr val="bg1"/>
                </a:solidFill>
                <a:latin typeface="Noto Sans"/>
              </a:rPr>
              <a:t>Need to train a course for employees to use. If customers do not know how to use it, it will take more time and human resources to support.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E1CE-5D04-97D5-06EF-310DA3E621EF}"/>
              </a:ext>
            </a:extLst>
          </p:cNvPr>
          <p:cNvSpPr txBox="1"/>
          <p:nvPr/>
        </p:nvSpPr>
        <p:spPr>
          <a:xfrm>
            <a:off x="2684169" y="4997168"/>
            <a:ext cx="14065976" cy="119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•Devices Quality: </a:t>
            </a:r>
            <a:r>
              <a:rPr lang="en-US" sz="3600">
                <a:solidFill>
                  <a:schemeClr val="bg1"/>
                </a:solidFill>
              </a:rPr>
              <a:t>If the equipment does not ensure quality, it can affect the system's ability to sell and develop.</a:t>
            </a:r>
            <a:endParaRPr lang="en-US" sz="3399">
              <a:solidFill>
                <a:schemeClr val="bg1"/>
              </a:solidFill>
              <a:latin typeface="Noto Sans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519E2-C08F-0AA0-0F30-F3E2FBC9F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41" y="6293257"/>
            <a:ext cx="4173831" cy="36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400" y="1737612"/>
            <a:ext cx="65151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chemeClr val="accent6"/>
                </a:solidFill>
                <a:latin typeface="Noto Sans Bold"/>
              </a:rPr>
              <a:t>3. Software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8024" y="2841288"/>
            <a:ext cx="14065976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</a:t>
            </a:r>
            <a:r>
              <a:rPr lang="en-US" sz="3399">
                <a:solidFill>
                  <a:schemeClr val="accent6">
                    <a:lumMod val="60000"/>
                    <a:lumOff val="40000"/>
                  </a:schemeClr>
                </a:solidFill>
                <a:latin typeface="Noto Sans"/>
              </a:rPr>
              <a:t>Customer Relationship Management (CRM) Software: </a:t>
            </a:r>
            <a:r>
              <a:rPr lang="en-US" sz="3399">
                <a:solidFill>
                  <a:schemeClr val="bg1"/>
                </a:solidFill>
                <a:latin typeface="Noto Sans"/>
              </a:rPr>
              <a:t>If an error occurs, it will lead to loss of customer information and incorrect information processing.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E1CE-5D04-97D5-06EF-310DA3E621EF}"/>
              </a:ext>
            </a:extLst>
          </p:cNvPr>
          <p:cNvSpPr txBox="1"/>
          <p:nvPr/>
        </p:nvSpPr>
        <p:spPr>
          <a:xfrm>
            <a:off x="2684169" y="4997168"/>
            <a:ext cx="14065976" cy="119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•Software version: </a:t>
            </a:r>
            <a:r>
              <a:rPr lang="en-US" sz="3600">
                <a:solidFill>
                  <a:schemeClr val="bg1"/>
                </a:solidFill>
              </a:rPr>
              <a:t>Always update to the latest version promptly to avoid incompatible and outdated software.</a:t>
            </a:r>
            <a:endParaRPr lang="en-US" sz="3399">
              <a:solidFill>
                <a:schemeClr val="bg1"/>
              </a:solidFill>
              <a:latin typeface="Noto Sans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0456A-D661-0DD9-2D77-00F614404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5816996"/>
            <a:ext cx="3375388" cy="40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65151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chemeClr val="accent6"/>
                </a:solidFill>
                <a:latin typeface="Noto Sans Bold"/>
              </a:rPr>
              <a:t>4. People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8024" y="2841288"/>
            <a:ext cx="140659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</a:t>
            </a:r>
            <a:r>
              <a:rPr lang="en-US" sz="3399">
                <a:solidFill>
                  <a:schemeClr val="accent6">
                    <a:lumMod val="60000"/>
                    <a:lumOff val="40000"/>
                  </a:schemeClr>
                </a:solidFill>
                <a:latin typeface="Noto Sans"/>
              </a:rPr>
              <a:t>Staff Training: </a:t>
            </a:r>
            <a:r>
              <a:rPr lang="en-US" sz="3399">
                <a:solidFill>
                  <a:schemeClr val="bg1"/>
                </a:solidFill>
                <a:latin typeface="Noto Sans"/>
              </a:rPr>
              <a:t>Staff between branches have not been trained consistently.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E1CE-5D04-97D5-06EF-310DA3E621EF}"/>
              </a:ext>
            </a:extLst>
          </p:cNvPr>
          <p:cNvSpPr txBox="1"/>
          <p:nvPr/>
        </p:nvSpPr>
        <p:spPr>
          <a:xfrm>
            <a:off x="2684168" y="4356394"/>
            <a:ext cx="14065976" cy="119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•IT Team: </a:t>
            </a:r>
            <a:r>
              <a:rPr lang="en-US" sz="3600">
                <a:solidFill>
                  <a:schemeClr val="bg1"/>
                </a:solidFill>
              </a:rPr>
              <a:t>If not guaranteed, it can lead to failure of the entire company system</a:t>
            </a:r>
            <a:endParaRPr lang="en-US" sz="3399">
              <a:solidFill>
                <a:schemeClr val="bg1"/>
              </a:solidFill>
              <a:latin typeface="Noto Sans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2314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Noto Sans Bold"/>
              </a:rPr>
              <a:t>Analysis of Problem Components/Structures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3302D-CC98-CC5C-DE1F-39D38959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12" y="5435875"/>
            <a:ext cx="4448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33" r="5533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520997" y="2131884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20997" y="2325113"/>
            <a:ext cx="1239263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  <a:spcBef>
                <a:spcPct val="0"/>
              </a:spcBef>
            </a:pPr>
            <a:r>
              <a:rPr lang="en-US" sz="6399" spc="1593" dirty="0">
                <a:solidFill>
                  <a:srgbClr val="000000"/>
                </a:solidFill>
                <a:latin typeface="DejaVu Serif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42042" y="3481059"/>
            <a:ext cx="928604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Noto Sans Bold"/>
              </a:rPr>
              <a:t>AN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736" y="4881674"/>
            <a:ext cx="660778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latin typeface="Noto Sans"/>
              </a:rPr>
              <a:t>Proposal for a new system</a:t>
            </a:r>
          </a:p>
        </p:txBody>
      </p:sp>
    </p:spTree>
    <p:extLst>
      <p:ext uri="{BB962C8B-B14F-4D97-AF65-F5344CB8AC3E}">
        <p14:creationId xmlns:p14="http://schemas.microsoft.com/office/powerpoint/2010/main" val="421049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Objectives and Mission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57400" y="1956974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spc="995">
                <a:solidFill>
                  <a:srgbClr val="FFFFFF"/>
                </a:solidFill>
                <a:latin typeface="Open Sans"/>
              </a:rPr>
              <a:t>Objectives</a:t>
            </a:r>
            <a:endParaRPr lang="en-US" sz="4500" b="0" i="0" u="none" strike="noStrike" kern="1200" cap="none" spc="99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42951" y="2870724"/>
            <a:ext cx="1143000" cy="97682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1800" y="2619242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-124157" y="8039099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73499" y="8659628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8020873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2746264"/>
            <a:ext cx="162306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5000">
                <a:solidFill>
                  <a:prstClr val="white"/>
                </a:solidFill>
                <a:latin typeface="Calibri"/>
              </a:rPr>
              <a:t>To be leading coffee chain in terms of quality, customer experience and innovation.</a:t>
            </a:r>
            <a:endParaRPr lang="en-US" sz="5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55B90F5-2F3F-7D6A-B9E2-2AB94956D9C4}"/>
              </a:ext>
            </a:extLst>
          </p:cNvPr>
          <p:cNvGrpSpPr/>
          <p:nvPr/>
        </p:nvGrpSpPr>
        <p:grpSpPr>
          <a:xfrm>
            <a:off x="784439" y="4716240"/>
            <a:ext cx="1143000" cy="976826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78CFF2-C1DA-00A0-3FF9-C3CB7053C0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9AEC4BA5-ACA6-A842-6936-F36441E7E908}"/>
              </a:ext>
            </a:extLst>
          </p:cNvPr>
          <p:cNvGrpSpPr/>
          <p:nvPr/>
        </p:nvGrpSpPr>
        <p:grpSpPr>
          <a:xfrm>
            <a:off x="771800" y="6388962"/>
            <a:ext cx="1143000" cy="976826"/>
            <a:chOff x="0" y="0"/>
            <a:chExt cx="6350000" cy="635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0031F4-63AC-1012-6E54-2C7D01DAF2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F6F1DC1B-A5C2-3833-F434-E8E944B7D645}"/>
              </a:ext>
            </a:extLst>
          </p:cNvPr>
          <p:cNvSpPr txBox="1"/>
          <p:nvPr/>
        </p:nvSpPr>
        <p:spPr>
          <a:xfrm>
            <a:off x="784439" y="443480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372BC958-6FDA-3300-D679-3584394FB5D2}"/>
              </a:ext>
            </a:extLst>
          </p:cNvPr>
          <p:cNvSpPr txBox="1"/>
          <p:nvPr/>
        </p:nvSpPr>
        <p:spPr>
          <a:xfrm>
            <a:off x="733840" y="531286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59AA15-4335-26CD-E248-015A64315429}"/>
              </a:ext>
            </a:extLst>
          </p:cNvPr>
          <p:cNvSpPr txBox="1"/>
          <p:nvPr/>
        </p:nvSpPr>
        <p:spPr>
          <a:xfrm>
            <a:off x="753201" y="6090651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06B4A-2397-19D0-066A-747B28C0A9F9}"/>
              </a:ext>
            </a:extLst>
          </p:cNvPr>
          <p:cNvSpPr txBox="1"/>
          <p:nvPr/>
        </p:nvSpPr>
        <p:spPr>
          <a:xfrm>
            <a:off x="2057400" y="6384520"/>
            <a:ext cx="1623060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5000">
                <a:solidFill>
                  <a:prstClr val="white"/>
                </a:solidFill>
                <a:latin typeface="Calibri"/>
                <a:cs typeface="Calibri"/>
              </a:rPr>
              <a:t>To promote sustainable an ethical sourcing of coffee beans.</a:t>
            </a:r>
            <a:endParaRPr kumimoji="0" lang="en-US" sz="5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729DD-A658-19AA-8EFB-8B4FD7D9E875}"/>
              </a:ext>
            </a:extLst>
          </p:cNvPr>
          <p:cNvSpPr txBox="1"/>
          <p:nvPr/>
        </p:nvSpPr>
        <p:spPr>
          <a:xfrm>
            <a:off x="2057400" y="4659793"/>
            <a:ext cx="1635475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5000">
                <a:solidFill>
                  <a:prstClr val="white"/>
                </a:solidFill>
                <a:latin typeface="Calibri"/>
              </a:rPr>
              <a:t>To be expand the number of outlet domestically and internationally</a:t>
            </a: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lang="en-US" sz="5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7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  <p:bldP spid="27" grpId="0"/>
      <p:bldP spid="28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9144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chemeClr val="accent6"/>
                </a:solidFill>
                <a:latin typeface="Noto Sans Bold"/>
              </a:rPr>
              <a:t>General Use Case Diagram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solidFill>
                  <a:schemeClr val="bg1"/>
                </a:solidFill>
                <a:latin typeface="Noto Sans"/>
              </a:rPr>
              <a:t>Proposal for a new system</a:t>
            </a:r>
          </a:p>
        </p:txBody>
      </p:sp>
      <p:pic>
        <p:nvPicPr>
          <p:cNvPr id="8" name="image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06660" y="3162300"/>
            <a:ext cx="13335000" cy="62970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799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9144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chemeClr val="accent6"/>
                </a:solidFill>
                <a:latin typeface="Noto Sans Bold"/>
              </a:rPr>
              <a:t>General Use Case Diagram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solidFill>
                  <a:schemeClr val="bg1"/>
                </a:solidFill>
                <a:latin typeface="Noto Sans"/>
              </a:rPr>
              <a:t>Proposal for a 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2635294"/>
            <a:ext cx="15714518" cy="7254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33800" y="2781300"/>
            <a:ext cx="10363200" cy="71080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0377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111252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chemeClr val="accent6"/>
                </a:solidFill>
                <a:latin typeface="Noto Sans Bold"/>
              </a:rPr>
              <a:t>Changed or Improved Processes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solidFill>
                  <a:schemeClr val="bg1"/>
                </a:solidFill>
                <a:latin typeface="Noto Sans"/>
              </a:rPr>
              <a:t>Proposal for a new system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2698024" y="2841288"/>
            <a:ext cx="1406597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The new system will streamline inventory tracking, automate reordering processes, and provide real-time sales data for each store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chemeClr val="bg1"/>
              </a:solidFill>
              <a:latin typeface="Noto Sans"/>
            </a:endParaRPr>
          </a:p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Employee scheduling will be optimized based on sales data, and CRM tools will enable targeted marketing and loyalty programs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715011" y="5448300"/>
            <a:ext cx="1406597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-  </a:t>
            </a:r>
          </a:p>
        </p:txBody>
      </p:sp>
    </p:spTree>
    <p:extLst>
      <p:ext uri="{BB962C8B-B14F-4D97-AF65-F5344CB8AC3E}">
        <p14:creationId xmlns:p14="http://schemas.microsoft.com/office/powerpoint/2010/main" val="13850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11125200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chemeClr val="accent6"/>
                </a:solidFill>
                <a:latin typeface="Noto Sans Bold"/>
              </a:rPr>
              <a:t>Analysis and Evaluation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solidFill>
                  <a:schemeClr val="bg1"/>
                </a:solidFill>
                <a:latin typeface="Noto Sans"/>
              </a:rPr>
              <a:t>Proposal for a new system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2698024" y="2841288"/>
            <a:ext cx="14065976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The proposed system supports the organization's competitive strategy by enhancing operational efficiency, improving customer experience, and enabling data-driven decision-making</a:t>
            </a:r>
          </a:p>
          <a:p>
            <a:pPr marL="457200" indent="-457200" algn="just">
              <a:lnSpc>
                <a:spcPts val="4759"/>
              </a:lnSpc>
              <a:buFontTx/>
              <a:buChar char="-"/>
            </a:pPr>
            <a:endParaRPr lang="en-US" sz="3399" dirty="0">
              <a:solidFill>
                <a:schemeClr val="bg1"/>
              </a:solidFill>
              <a:latin typeface="Noto Sans"/>
            </a:endParaRPr>
          </a:p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The centralized data will allow for better strategic decision-making at both store and regional levels, leading to improved resource allocation, inventory management, and enhanced customer satisfaction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715011" y="5448300"/>
            <a:ext cx="1406597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-  </a:t>
            </a:r>
          </a:p>
        </p:txBody>
      </p:sp>
    </p:spTree>
    <p:extLst>
      <p:ext uri="{BB962C8B-B14F-4D97-AF65-F5344CB8AC3E}">
        <p14:creationId xmlns:p14="http://schemas.microsoft.com/office/powerpoint/2010/main" val="232396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00" y="1737612"/>
            <a:ext cx="11125200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chemeClr val="accent6"/>
                </a:solidFill>
                <a:latin typeface="Noto Sans Bold"/>
              </a:rPr>
              <a:t>Analysis and Evaluation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7B8FCF-AC55-CD17-97D6-B3141F6EF562}"/>
              </a:ext>
            </a:extLst>
          </p:cNvPr>
          <p:cNvSpPr txBox="1"/>
          <p:nvPr/>
        </p:nvSpPr>
        <p:spPr>
          <a:xfrm>
            <a:off x="3115304" y="378705"/>
            <a:ext cx="1412321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5000" b="1" dirty="0">
                <a:solidFill>
                  <a:schemeClr val="bg1"/>
                </a:solidFill>
                <a:latin typeface="Noto Sans"/>
              </a:rPr>
              <a:t>Proposal for a new system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2698024" y="2841288"/>
            <a:ext cx="14065976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Infrastructure upgrades would be required to implement the new MIS, along with extensive employee training to ensure effective adoption. The integration of real-time data and analytics will empower the coffee chain to make informed decisions, optimize supply chain management, and personalize customer interactions</a:t>
            </a:r>
          </a:p>
          <a:p>
            <a:pPr marL="457200" indent="-457200" algn="just">
              <a:lnSpc>
                <a:spcPts val="4759"/>
              </a:lnSpc>
              <a:buFontTx/>
              <a:buChar char="-"/>
            </a:pPr>
            <a:endParaRPr lang="en-US" sz="3399" dirty="0">
              <a:solidFill>
                <a:schemeClr val="bg1"/>
              </a:solidFill>
              <a:latin typeface="Noto Sans"/>
            </a:endParaRPr>
          </a:p>
          <a:p>
            <a:pPr marL="457200" indent="-457200" algn="just">
              <a:lnSpc>
                <a:spcPts val="4759"/>
              </a:lnSpc>
              <a:buFontTx/>
              <a:buChar char="-"/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Furthermore, the improved inventory management will reduce </a:t>
            </a:r>
            <a:r>
              <a:rPr lang="en-US" sz="3399" dirty="0" err="1">
                <a:solidFill>
                  <a:schemeClr val="bg1"/>
                </a:solidFill>
                <a:latin typeface="Noto Sans"/>
              </a:rPr>
              <a:t>stockouts</a:t>
            </a:r>
            <a:r>
              <a:rPr lang="en-US" sz="3399" dirty="0">
                <a:solidFill>
                  <a:schemeClr val="bg1"/>
                </a:solidFill>
                <a:latin typeface="Noto Sans"/>
              </a:rPr>
              <a:t>, minimize waste, and enhance overall operational efficiency. This heightened efficiency will contribute to cost savings and could potentially be redirected toward enhancing product offerings or expanding the chain's reach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2715011" y="5448300"/>
            <a:ext cx="1406597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chemeClr val="bg1"/>
                </a:solidFill>
                <a:latin typeface="Noto Sans"/>
              </a:rPr>
              <a:t>-  </a:t>
            </a:r>
          </a:p>
        </p:txBody>
      </p:sp>
    </p:spTree>
    <p:extLst>
      <p:ext uri="{BB962C8B-B14F-4D97-AF65-F5344CB8AC3E}">
        <p14:creationId xmlns:p14="http://schemas.microsoft.com/office/powerpoint/2010/main" val="13710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44743" y="3333692"/>
            <a:ext cx="11340373" cy="423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4"/>
              </a:lnSpc>
              <a:spcBef>
                <a:spcPct val="0"/>
              </a:spcBef>
            </a:pPr>
            <a:r>
              <a:rPr lang="en-US" sz="24396">
                <a:solidFill>
                  <a:srgbClr val="C46233"/>
                </a:solidFill>
                <a:latin typeface="Bebas Neue Bold"/>
              </a:rPr>
              <a:t>DEMO ODOO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-124157" y="6847061"/>
            <a:ext cx="2655916" cy="4114800"/>
          </a:xfrm>
          <a:custGeom>
            <a:avLst/>
            <a:gdLst/>
            <a:ahLst/>
            <a:cxnLst/>
            <a:rect l="l" t="t" r="r" b="b"/>
            <a:pathLst>
              <a:path w="2655916" h="4114800">
                <a:moveTo>
                  <a:pt x="0" y="4114800"/>
                </a:moveTo>
                <a:lnTo>
                  <a:pt x="2655916" y="4114800"/>
                </a:lnTo>
                <a:lnTo>
                  <a:pt x="265591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1879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756241" y="6847061"/>
            <a:ext cx="2655916" cy="4114800"/>
          </a:xfrm>
          <a:custGeom>
            <a:avLst/>
            <a:gdLst/>
            <a:ahLst/>
            <a:cxnLst/>
            <a:rect l="l" t="t" r="r" b="b"/>
            <a:pathLst>
              <a:path w="2655916" h="4114800">
                <a:moveTo>
                  <a:pt x="265591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55916" y="0"/>
                </a:lnTo>
                <a:lnTo>
                  <a:pt x="265591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3465968" y="8581186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293102" y="-414457"/>
            <a:ext cx="3737845" cy="3644399"/>
          </a:xfrm>
          <a:custGeom>
            <a:avLst/>
            <a:gdLst/>
            <a:ahLst/>
            <a:cxnLst/>
            <a:rect l="l" t="t" r="r" b="b"/>
            <a:pathLst>
              <a:path w="3737845" h="3644399">
                <a:moveTo>
                  <a:pt x="0" y="3644399"/>
                </a:moveTo>
                <a:lnTo>
                  <a:pt x="3737845" y="3644399"/>
                </a:lnTo>
                <a:lnTo>
                  <a:pt x="3737845" y="0"/>
                </a:lnTo>
                <a:lnTo>
                  <a:pt x="0" y="0"/>
                </a:lnTo>
                <a:lnTo>
                  <a:pt x="0" y="36443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843257" y="-414457"/>
            <a:ext cx="3737845" cy="3644399"/>
          </a:xfrm>
          <a:custGeom>
            <a:avLst/>
            <a:gdLst/>
            <a:ahLst/>
            <a:cxnLst/>
            <a:rect l="l" t="t" r="r" b="b"/>
            <a:pathLst>
              <a:path w="3737845" h="3644399">
                <a:moveTo>
                  <a:pt x="3737845" y="3644399"/>
                </a:moveTo>
                <a:lnTo>
                  <a:pt x="0" y="3644399"/>
                </a:lnTo>
                <a:lnTo>
                  <a:pt x="0" y="0"/>
                </a:lnTo>
                <a:lnTo>
                  <a:pt x="3737845" y="0"/>
                </a:lnTo>
                <a:lnTo>
                  <a:pt x="3737845" y="36443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9824" y="4258865"/>
            <a:ext cx="1282080" cy="884635"/>
          </a:xfrm>
          <a:custGeom>
            <a:avLst/>
            <a:gdLst/>
            <a:ahLst/>
            <a:cxnLst/>
            <a:rect l="l" t="t" r="r" b="b"/>
            <a:pathLst>
              <a:path w="1282080" h="884635">
                <a:moveTo>
                  <a:pt x="0" y="0"/>
                </a:moveTo>
                <a:lnTo>
                  <a:pt x="1282081" y="0"/>
                </a:lnTo>
                <a:lnTo>
                  <a:pt x="1282081" y="884635"/>
                </a:lnTo>
                <a:lnTo>
                  <a:pt x="0" y="88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236095" y="4258865"/>
            <a:ext cx="1282080" cy="884635"/>
          </a:xfrm>
          <a:custGeom>
            <a:avLst/>
            <a:gdLst/>
            <a:ahLst/>
            <a:cxnLst/>
            <a:rect l="l" t="t" r="r" b="b"/>
            <a:pathLst>
              <a:path w="1282080" h="884635">
                <a:moveTo>
                  <a:pt x="1282081" y="0"/>
                </a:moveTo>
                <a:lnTo>
                  <a:pt x="0" y="0"/>
                </a:lnTo>
                <a:lnTo>
                  <a:pt x="0" y="884635"/>
                </a:lnTo>
                <a:lnTo>
                  <a:pt x="1282081" y="884635"/>
                </a:lnTo>
                <a:lnTo>
                  <a:pt x="12820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59495" y="2982292"/>
            <a:ext cx="9106473" cy="217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53"/>
              </a:lnSpc>
              <a:spcBef>
                <a:spcPct val="0"/>
              </a:spcBef>
            </a:pPr>
            <a:r>
              <a:rPr lang="en-US" sz="12609">
                <a:solidFill>
                  <a:srgbClr val="FFFFFF"/>
                </a:solidFill>
                <a:latin typeface="Bebas Neue Bold"/>
              </a:rPr>
              <a:t>LIVE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4503" y="489759"/>
            <a:ext cx="1267062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Objectives and Mission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3995" y="2275278"/>
            <a:ext cx="13975922" cy="58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spc="995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Mission</a:t>
            </a:r>
            <a:endParaRPr lang="en-US" sz="4500" b="0" i="0" u="none" strike="noStrike" kern="1200" cap="none" spc="99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42951" y="4476712"/>
            <a:ext cx="1143000" cy="976826"/>
            <a:chOff x="0" y="1316751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1316751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895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2863" y="4239698"/>
            <a:ext cx="114300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rgbClr val="3B1717"/>
                </a:solidFill>
                <a:latin typeface="DejaVu Serif Bold"/>
                <a:ea typeface="DejaVu Serif Bold"/>
                <a:cs typeface="DejaVu Serif Bold"/>
              </a:rPr>
              <a:t>!</a:t>
            </a:r>
            <a:endParaRPr kumimoji="0" lang="en-US" sz="5000" b="0" i="0" u="none" strike="noStrike" kern="1200" cap="none" spc="0" normalizeH="0" baseline="0" noProof="0">
              <a:ln>
                <a:noFill/>
              </a:ln>
              <a:solidFill>
                <a:srgbClr val="3B1717"/>
              </a:solidFill>
              <a:effectLst/>
              <a:uLnTx/>
              <a:uFillTx/>
              <a:latin typeface="DejaVu Serif Bold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5096320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ts val="100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>
                <a:ln>
                  <a:noFill/>
                </a:ln>
                <a:solidFill>
                  <a:srgbClr val="3B1717"/>
                </a:solidFill>
                <a:effectLst/>
                <a:uLnTx/>
                <a:uFillTx/>
                <a:latin typeface="DejaVu Serif Bold"/>
                <a:ea typeface="+mn-ea"/>
                <a:cs typeface="+mn-cs"/>
              </a:rPr>
              <a:t>2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6058" y="7359086"/>
            <a:ext cx="1876757" cy="2922761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44562" y="8283451"/>
            <a:ext cx="1876757" cy="1998502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0" y="0"/>
                </a:moveTo>
                <a:lnTo>
                  <a:pt x="2110153" y="0"/>
                </a:lnTo>
                <a:lnTo>
                  <a:pt x="2110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740867" y="8248414"/>
            <a:ext cx="2110154" cy="2057400"/>
          </a:xfrm>
          <a:custGeom>
            <a:avLst/>
            <a:gdLst/>
            <a:ahLst/>
            <a:cxnLst/>
            <a:rect l="l" t="t" r="r" b="b"/>
            <a:pathLst>
              <a:path w="2110154" h="2057400">
                <a:moveTo>
                  <a:pt x="2110153" y="0"/>
                </a:moveTo>
                <a:lnTo>
                  <a:pt x="0" y="0"/>
                </a:lnTo>
                <a:lnTo>
                  <a:pt x="0" y="2057400"/>
                </a:lnTo>
                <a:lnTo>
                  <a:pt x="2110153" y="2057400"/>
                </a:lnTo>
                <a:lnTo>
                  <a:pt x="2110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5985694" y="7326392"/>
            <a:ext cx="2110153" cy="2940988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D0338-09CE-665F-1770-47DFB48F61F3}"/>
              </a:ext>
            </a:extLst>
          </p:cNvPr>
          <p:cNvSpPr txBox="1"/>
          <p:nvPr/>
        </p:nvSpPr>
        <p:spPr>
          <a:xfrm>
            <a:off x="2057400" y="3889264"/>
            <a:ext cx="16230600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5000">
                <a:solidFill>
                  <a:prstClr val="white"/>
                </a:solidFill>
                <a:latin typeface="Calibri"/>
              </a:rPr>
              <a:t>Highlands Coffee is committed to delivering exceptional coffee experiences, fostering community connections, and driving sustainability in every cup.</a:t>
            </a:r>
            <a:endParaRPr lang="en-US" sz="5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2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History and Industry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0E73F-DDD5-C3C5-AF8B-3E4EFCFA5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372" y="3820002"/>
            <a:ext cx="5210997" cy="4010025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15064" y="2168909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rgbClr val="F79646"/>
                </a:solidFill>
                <a:latin typeface="Noto Sans Bold"/>
              </a:rPr>
              <a:t>History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2548B2B-B887-BA98-123B-5830489F0134}"/>
              </a:ext>
            </a:extLst>
          </p:cNvPr>
          <p:cNvSpPr txBox="1"/>
          <p:nvPr/>
        </p:nvSpPr>
        <p:spPr>
          <a:xfrm rot="10800000">
            <a:off x="2082178" y="4892164"/>
            <a:ext cx="1412321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Noto Sans Bold"/>
                <a:ea typeface="+mn-ea"/>
                <a:cs typeface="+mn-cs"/>
              </a:rPr>
              <a:t>&lt;</a:t>
            </a:r>
          </a:p>
        </p:txBody>
      </p:sp>
      <p:pic>
        <p:nvPicPr>
          <p:cNvPr id="3" name="Picture 2" descr="David Thái: Tôi lập nghiệp vì những điều lớn hơn - SME.MISA.VN">
            <a:extLst>
              <a:ext uri="{FF2B5EF4-FFF2-40B4-BE49-F238E27FC236}">
                <a16:creationId xmlns:a16="http://schemas.microsoft.com/office/drawing/2014/main" id="{F6DD51F3-8C3E-D93A-9B5D-ACCEB2F24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78" y="2924896"/>
            <a:ext cx="4624083" cy="61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History and Industry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15064" y="2168909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rgbClr val="F79646"/>
                </a:solidFill>
                <a:latin typeface="Noto Sans Bold"/>
              </a:rPr>
              <a:t>Industry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pic>
        <p:nvPicPr>
          <p:cNvPr id="7" name="Picture 6" descr="Sulawesi, Indonesia - LIBERTY CITY ROASTERS">
            <a:extLst>
              <a:ext uri="{FF2B5EF4-FFF2-40B4-BE49-F238E27FC236}">
                <a16:creationId xmlns:a16="http://schemas.microsoft.com/office/drawing/2014/main" id="{26790527-6C6B-49C1-FE1B-087756A82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818" y="3410191"/>
            <a:ext cx="5333035" cy="5072605"/>
          </a:xfrm>
          <a:prstGeom prst="rect">
            <a:avLst/>
          </a:prstGeom>
        </p:spPr>
      </p:pic>
      <p:pic>
        <p:nvPicPr>
          <p:cNvPr id="9" name="Picture 8" descr="Image result for Highlands coffee size ">
            <a:extLst>
              <a:ext uri="{FF2B5EF4-FFF2-40B4-BE49-F238E27FC236}">
                <a16:creationId xmlns:a16="http://schemas.microsoft.com/office/drawing/2014/main" id="{6E3D5562-2005-89DE-E163-5A1BABF8E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970" y="3404137"/>
            <a:ext cx="5550059" cy="51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157" y="7337716"/>
            <a:ext cx="2339221" cy="3624145"/>
          </a:xfrm>
          <a:custGeom>
            <a:avLst/>
            <a:gdLst/>
            <a:ahLst/>
            <a:cxnLst/>
            <a:rect l="l" t="t" r="r" b="b"/>
            <a:pathLst>
              <a:path w="2339221" h="3624145">
                <a:moveTo>
                  <a:pt x="0" y="3624145"/>
                </a:moveTo>
                <a:lnTo>
                  <a:pt x="2339220" y="3624145"/>
                </a:lnTo>
                <a:lnTo>
                  <a:pt x="2339220" y="0"/>
                </a:lnTo>
                <a:lnTo>
                  <a:pt x="0" y="0"/>
                </a:lnTo>
                <a:lnTo>
                  <a:pt x="0" y="36241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985696" y="7202555"/>
            <a:ext cx="2426461" cy="3759306"/>
          </a:xfrm>
          <a:custGeom>
            <a:avLst/>
            <a:gdLst/>
            <a:ahLst/>
            <a:cxnLst/>
            <a:rect l="l" t="t" r="r" b="b"/>
            <a:pathLst>
              <a:path w="2426461" h="3759306">
                <a:moveTo>
                  <a:pt x="2426461" y="3759306"/>
                </a:moveTo>
                <a:lnTo>
                  <a:pt x="0" y="3759306"/>
                </a:lnTo>
                <a:lnTo>
                  <a:pt x="0" y="0"/>
                </a:lnTo>
                <a:lnTo>
                  <a:pt x="2426461" y="0"/>
                </a:lnTo>
                <a:lnTo>
                  <a:pt x="2426461" y="37593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90799" y="190500"/>
            <a:ext cx="141232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6000">
                <a:solidFill>
                  <a:srgbClr val="FFFFFF"/>
                </a:solidFill>
                <a:latin typeface="Noto Sans Bold"/>
              </a:rPr>
              <a:t>Size and organization chart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2711879" cy="1497536"/>
          </a:xfrm>
          <a:custGeom>
            <a:avLst/>
            <a:gdLst/>
            <a:ahLst/>
            <a:cxnLst/>
            <a:rect l="l" t="t" r="r" b="b"/>
            <a:pathLst>
              <a:path w="2711879" h="1497536">
                <a:moveTo>
                  <a:pt x="0" y="0"/>
                </a:moveTo>
                <a:lnTo>
                  <a:pt x="2711879" y="0"/>
                </a:lnTo>
                <a:lnTo>
                  <a:pt x="271187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598FB22-0EB4-FF68-EDDD-92699DB879F6}"/>
              </a:ext>
            </a:extLst>
          </p:cNvPr>
          <p:cNvSpPr txBox="1"/>
          <p:nvPr/>
        </p:nvSpPr>
        <p:spPr>
          <a:xfrm>
            <a:off x="2215064" y="1344213"/>
            <a:ext cx="141232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rgbClr val="F79646"/>
                </a:solidFill>
                <a:latin typeface="Noto Sans Bold"/>
              </a:rPr>
              <a:t>Size</a:t>
            </a:r>
            <a:endParaRPr kumimoji="0" lang="en-US" sz="92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Noto Sans Bold"/>
              <a:ea typeface="+mn-ea"/>
              <a:cs typeface="+mn-cs"/>
            </a:endParaRPr>
          </a:p>
        </p:txBody>
      </p:sp>
      <p:pic>
        <p:nvPicPr>
          <p:cNvPr id="5" name="Picture 4" descr="Highland Coffee Launching Plan by Cuong Khong">
            <a:extLst>
              <a:ext uri="{FF2B5EF4-FFF2-40B4-BE49-F238E27FC236}">
                <a16:creationId xmlns:a16="http://schemas.microsoft.com/office/drawing/2014/main" id="{109B2EF5-79E9-1651-66F3-2897C80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337" y="2272711"/>
            <a:ext cx="12089756" cy="73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5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55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Highland coffee</dc:title>
  <dc:creator>ASUS</dc:creator>
  <cp:revision>9</cp:revision>
  <dcterms:created xsi:type="dcterms:W3CDTF">2006-08-16T00:00:00Z</dcterms:created>
  <dcterms:modified xsi:type="dcterms:W3CDTF">2023-11-27T02:57:50Z</dcterms:modified>
  <dc:identifier>DAFU3XWv6mU</dc:identifier>
</cp:coreProperties>
</file>